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8423F7-04AD-5810-8EA4-329741465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258CD74-5319-808E-0407-207C968D8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BDF54D-986C-C50F-723C-8E6EAA6A4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96821E-E8D9-7727-10E4-797DF3777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407D66-65E2-203C-4CB2-C1F50E80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088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5A172B-5C09-738F-703C-B335A1A95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A87C210-B687-58D5-EF5B-B4F973305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B340365-68F9-CDC1-4173-721DD625A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EC5C28-0B0E-901D-4EC8-8705D91F7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06E222-8CC0-2DC1-F494-10239E0BC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20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EEE71D-0099-8700-FC1F-692E36129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225DBB7-DE86-2365-9689-587C4D5D3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7C177A-5394-9A96-BCF4-0F4935967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96E4FF-7893-9BF3-7021-C61118FBA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F23754-D1B1-15EA-CF1A-577EDC726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0690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FEB85E-FBA1-DFBD-C8BF-772894F55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081DEA0-BD52-2D5F-82BC-ADB3BD1BFD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3D546E2-00C4-03A5-0898-D8D42D86D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360D729-C63B-44E9-1110-1B8CD70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C31D9B-CDCA-504E-9812-1FB735106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BBAC9E-C3EE-ACC1-2F30-552295CE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396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65B35C-2AC8-1C08-EFC3-1F4D622D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6FD489C-D6F3-6ED6-40E0-FB2053487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DB794E-AC16-9EF0-53CE-C163351ECB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169BFF1-561F-330F-B81B-CED53A586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EE00593-C00F-1C41-7446-F6F4DA718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2510703-D862-4A8F-A26F-1B3C718EC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6061F8F-8E40-5650-30C0-A3CF76327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1C04E73-6444-912B-CEEE-2ED04D47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483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85078E-557E-608D-0446-FE4E2B886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D524C4C-B576-B48D-8955-C6CDB4818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A5A264C-636B-8741-2D58-5BEDDD962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7EFE96C-1F7E-C2B6-639C-6419575B6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195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3144464-022B-383F-EF53-4C3976EC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0F4AC5F-57EA-C50F-4B27-14BD88FDA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3F412ED-C229-6FB8-2501-65DD693FF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2358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B53454-75DA-E2E2-AE70-A568F8FA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52DA63-8982-C5AE-3685-59034B57A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F8C19AC-C894-526A-1ECF-B28985E78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660E9E-7DD5-12FC-8FB9-5916AB7F5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2C1E729-C1AA-9DED-123F-3EEE9293E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7BD33D-9EEA-AD9B-ABAC-C6FDD6F5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527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DF56B4-7812-BBE8-F8A2-3FFB86356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077D8D9-7C37-751E-218D-F21D3DAAA6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86EA0A8-2EAA-F72D-215C-33A9FEB9D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1A51E8-03DE-01CF-FAAE-C7DD28655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0F52D19-8017-D91D-EDA3-AE20E829A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BABBE03-332A-D5FA-1CE5-E2F9D4E62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684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1CAE76-9940-4585-58FB-42397D599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956FF80-0B64-87D7-D365-CED0584D4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59CAB1-4A5B-2956-5D03-E9FBFFC17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937A57-9DD8-F64A-A36C-FEF9916E4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E17B01-0794-90F7-FEAD-C8383520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55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A08EABE-14B6-BA70-07DA-AE158585D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188474B-71A1-0036-5FA6-1E50E4BAD1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670CD9-32CB-E5F7-2C34-C24BA0EC3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1B59A2-F3C8-F276-8EF0-B10B95542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A463F1-7995-11C3-1619-DE1082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317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48D8946-A624-6238-094D-5D49E30EF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29D4F8-6595-AB2A-E9BC-6ECE58F04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7FF8E0-CB76-CEDA-6433-2E902F74CD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15F47-F30A-4E88-8A29-56B67DF3E5C5}" type="datetimeFigureOut">
              <a:rPr lang="ko-KR" altLang="en-US" smtClean="0"/>
              <a:t>2026-10-02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FF4FD99-7175-C929-4DE5-1A1AF3C0B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23C107-2AAE-B56B-1BC8-D208705FA7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9BAA2-6350-4527-A386-AA9B9B242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934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id="{CF220C39-58B0-43AD-D60E-FCC326B8E5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87764"/>
            <a:ext cx="9144000" cy="122067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US" altLang="ko-KR" sz="2800" spc="-150" dirty="0" smtClean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2026 </a:t>
            </a:r>
            <a:r>
              <a:rPr lang="en-US" altLang="ko-KR" sz="28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K-DESIGN CONCERT AWARDS</a:t>
            </a:r>
          </a:p>
          <a:p>
            <a:pPr>
              <a:lnSpc>
                <a:spcPct val="100000"/>
              </a:lnSpc>
            </a:pPr>
            <a:r>
              <a:rPr lang="ko-KR" altLang="en-US" sz="6000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제안서 제출양식</a:t>
            </a: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851378BD-EC37-DE02-37C6-B80CD528DE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8364"/>
          <a:stretch/>
        </p:blipFill>
        <p:spPr>
          <a:xfrm>
            <a:off x="402335" y="409876"/>
            <a:ext cx="738488" cy="111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39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10C913-5256-70EB-05C6-B3A0E6331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462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아이디어 제안서 작성안내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6575C8-7082-1953-D814-D0691C66C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9305"/>
            <a:ext cx="10515600" cy="4017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※ </a:t>
            </a:r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작성요령</a:t>
            </a: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심사기준 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: 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아이디어의 </a:t>
            </a:r>
            <a:r>
              <a:rPr lang="ko-KR" altLang="en-US" sz="1600" spc="-200" dirty="0" err="1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혁신성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, 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실현가능성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, 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효과성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, 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제안의 적절성 등 </a:t>
            </a: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아래의 내용을 포함하여 표지 포함 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ppt 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또는 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pdf 20 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페이지 이내로 작성</a:t>
            </a:r>
            <a:endParaRPr lang="en-US" altLang="ko-KR" sz="16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통계 등 자료를 인용하였을 경우 반드시 출처 명기</a:t>
            </a:r>
            <a:endParaRPr lang="en-US" altLang="ko-KR" sz="16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제안서 내 항목 모두 필수 입력 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항목 수정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공란 제출 시 평가 불이익을 받을 수 있음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자료 내 특정폰트를 사용하였을 경우 폰트파일을 포함하여 제출</a:t>
            </a:r>
            <a:endParaRPr lang="en-US" altLang="ko-KR" sz="16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표지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간지는 장수에서 제외함</a:t>
            </a:r>
            <a:endParaRPr lang="en-US" altLang="ko-KR" sz="16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제안서에 이름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연락처를 제외한 소속 등 그 외 개인정보 표기 시 자동 실격</a:t>
            </a:r>
            <a:endParaRPr lang="en-US" altLang="ko-KR" sz="16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저장형식 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PPT 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또는 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PDF 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 제출</a:t>
            </a:r>
            <a:endParaRPr lang="en-US" altLang="ko-KR" sz="16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Tx/>
              <a:buChar char="-"/>
            </a:pP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파일명 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&lt;</a:t>
            </a:r>
            <a:r>
              <a:rPr lang="ko-KR" altLang="en-US" sz="1600" spc="-200" dirty="0" err="1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작품명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이름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&gt; 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기재 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(ex.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어린이보호신호등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홍길동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>
              <a:buFontTx/>
              <a:buChar char="-"/>
            </a:pPr>
            <a:r>
              <a:rPr lang="en-US" altLang="ko-KR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ppt </a:t>
            </a:r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양식은 자유롭게 작성 가능</a:t>
            </a:r>
            <a:r>
              <a:rPr lang="en-US" altLang="ko-KR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r>
              <a:rPr lang="en-US" altLang="ko-KR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예시에 제안한 내용이 포함될 것</a:t>
            </a:r>
            <a:endParaRPr lang="en-US" altLang="ko-KR" sz="16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368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10C913-5256-70EB-05C6-B3A0E6331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462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출품규정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D7ADDC6-136C-DA49-5DD8-766CF7575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069910"/>
              </p:ext>
            </p:extLst>
          </p:nvPr>
        </p:nvGraphicFramePr>
        <p:xfrm>
          <a:off x="997284" y="1754382"/>
          <a:ext cx="10356516" cy="4667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884">
                  <a:extLst>
                    <a:ext uri="{9D8B030D-6E8A-4147-A177-3AD203B41FA5}">
                      <a16:colId xmlns:a16="http://schemas.microsoft.com/office/drawing/2014/main" val="1354234661"/>
                    </a:ext>
                  </a:extLst>
                </a:gridCol>
                <a:gridCol w="4789460">
                  <a:extLst>
                    <a:ext uri="{9D8B030D-6E8A-4147-A177-3AD203B41FA5}">
                      <a16:colId xmlns:a16="http://schemas.microsoft.com/office/drawing/2014/main" val="2960484954"/>
                    </a:ext>
                  </a:extLst>
                </a:gridCol>
                <a:gridCol w="3452172">
                  <a:extLst>
                    <a:ext uri="{9D8B030D-6E8A-4147-A177-3AD203B41FA5}">
                      <a16:colId xmlns:a16="http://schemas.microsoft.com/office/drawing/2014/main" val="3899689463"/>
                    </a:ext>
                  </a:extLst>
                </a:gridCol>
              </a:tblGrid>
              <a:tr h="661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출품자격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kern="1200" spc="-200" dirty="0" err="1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출품료</a:t>
                      </a:r>
                      <a:endParaRPr lang="ko-KR" altLang="en-US" sz="1600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887279"/>
                  </a:ext>
                </a:extLst>
              </a:tr>
              <a:tr h="213700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일반인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일반인</a:t>
                      </a:r>
                      <a:endParaRPr lang="en-US" altLang="ko-KR" sz="1600" b="1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초</a:t>
                      </a: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</a:t>
                      </a: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고등학생</a:t>
                      </a:r>
                      <a:endParaRPr lang="en-US" altLang="ko-KR" sz="1600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 국민 제한 없음</a:t>
                      </a:r>
                      <a:endParaRPr lang="en-US" altLang="ko-KR" sz="1600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출품 수 </a:t>
                      </a: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 지정 </a:t>
                      </a:r>
                      <a:endParaRPr lang="en-US" altLang="ko-KR" sz="1600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개인 또는 </a:t>
                      </a: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인 이내 팀으로 출품가능</a:t>
                      </a:r>
                      <a:endParaRPr lang="en-US" altLang="ko-KR" sz="1600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※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한 작품 당 </a:t>
                      </a: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개의 상장 교부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무료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342661"/>
                  </a:ext>
                </a:extLst>
              </a:tr>
              <a:tr h="171970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대학</a:t>
                      </a:r>
                      <a:r>
                        <a:rPr lang="en-US" altLang="ko-KR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원</a:t>
                      </a:r>
                      <a:r>
                        <a:rPr lang="en-US" altLang="ko-KR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생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대학</a:t>
                      </a:r>
                      <a:r>
                        <a:rPr lang="en-US" altLang="ko-KR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교</a:t>
                      </a:r>
                      <a:r>
                        <a:rPr lang="en-US" altLang="ko-KR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학사</a:t>
                      </a:r>
                      <a:r>
                        <a:rPr lang="en-US" altLang="ko-KR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전문학사</a:t>
                      </a:r>
                      <a:r>
                        <a:rPr lang="en-US" altLang="ko-KR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석사</a:t>
                      </a:r>
                      <a:r>
                        <a:rPr lang="en-US" altLang="ko-KR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1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박사</a:t>
                      </a:r>
                      <a:endParaRPr lang="en-US" altLang="ko-KR" sz="1600" b="1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개인 또는 </a:t>
                      </a: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 이내 팀으로 출품가능</a:t>
                      </a:r>
                      <a:endParaRPr lang="en-US" altLang="ko-KR" sz="1600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출품 수 </a:t>
                      </a: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 지정</a:t>
                      </a:r>
                      <a:endParaRPr lang="en-US" altLang="ko-KR" sz="1600" kern="1200" spc="-20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한 작품 당 </a:t>
                      </a:r>
                      <a:r>
                        <a:rPr lang="en-US" altLang="ko-KR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개의 상장 교부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409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587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10C913-5256-70EB-05C6-B3A0E6331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462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출품규격 </a:t>
            </a:r>
            <a:r>
              <a:rPr lang="en-US" altLang="ko-KR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lang="ko-KR" altLang="en-US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시각</a:t>
            </a:r>
            <a:r>
              <a:rPr lang="en-US" altLang="ko-KR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/</a:t>
            </a:r>
            <a:r>
              <a:rPr lang="ko-KR" altLang="en-US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제품</a:t>
            </a:r>
            <a:r>
              <a:rPr lang="en-US" altLang="ko-KR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endParaRPr lang="ko-KR" altLang="en-US" b="1" spc="-3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D7ADDC6-136C-DA49-5DD8-766CF7575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301124"/>
              </p:ext>
            </p:extLst>
          </p:nvPr>
        </p:nvGraphicFramePr>
        <p:xfrm>
          <a:off x="4844810" y="2456456"/>
          <a:ext cx="6348661" cy="3706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9852">
                  <a:extLst>
                    <a:ext uri="{9D8B030D-6E8A-4147-A177-3AD203B41FA5}">
                      <a16:colId xmlns:a16="http://schemas.microsoft.com/office/drawing/2014/main" val="1354234661"/>
                    </a:ext>
                  </a:extLst>
                </a:gridCol>
                <a:gridCol w="4118809">
                  <a:extLst>
                    <a:ext uri="{9D8B030D-6E8A-4147-A177-3AD203B41FA5}">
                      <a16:colId xmlns:a16="http://schemas.microsoft.com/office/drawing/2014/main" val="2960484954"/>
                    </a:ext>
                  </a:extLst>
                </a:gridCol>
              </a:tblGrid>
              <a:tr h="3740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kern="1200" spc="-20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상세내용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887279"/>
                  </a:ext>
                </a:extLst>
              </a:tr>
              <a:tr h="791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이미지 사이즈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A1(size : 594mm x 841mm x 200dpi</a:t>
                      </a: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pixels : 4677 x 6623),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세로비율 유지 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- 1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342661"/>
                  </a:ext>
                </a:extLst>
              </a:tr>
              <a:tr h="79199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컬러스페이스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RGB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색상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240864"/>
                  </a:ext>
                </a:extLst>
              </a:tr>
              <a:tr h="7919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용량 및 해상도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JPG / 10MB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이하 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 300dpi</a:t>
                      </a:r>
                      <a:endParaRPr lang="ko-KR" altLang="en-US" sz="1600" kern="1200" spc="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275748"/>
                  </a:ext>
                </a:extLst>
              </a:tr>
              <a:tr h="8734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생성형 </a:t>
                      </a:r>
                      <a:r>
                        <a:rPr lang="en-US" altLang="ko-KR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AI </a:t>
                      </a: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사용</a:t>
                      </a:r>
                      <a:r>
                        <a:rPr lang="en-US" altLang="ko-KR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해당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AI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프로그램과 프롬프트 기재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409686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6D94CEAF-D4FD-4479-6694-EE869421B2E6}"/>
              </a:ext>
            </a:extLst>
          </p:cNvPr>
          <p:cNvSpPr/>
          <p:nvPr/>
        </p:nvSpPr>
        <p:spPr>
          <a:xfrm>
            <a:off x="1331587" y="2456456"/>
            <a:ext cx="2550695" cy="36594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A1</a:t>
            </a:r>
            <a:endParaRPr lang="ko-KR" altLang="en-US" sz="1600" b="1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F66DB-B4E3-2B99-B542-E7925BE8AF51}"/>
              </a:ext>
            </a:extLst>
          </p:cNvPr>
          <p:cNvSpPr txBox="1"/>
          <p:nvPr/>
        </p:nvSpPr>
        <p:spPr>
          <a:xfrm>
            <a:off x="1628364" y="2079284"/>
            <a:ext cx="1957139" cy="377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1" kern="1200" spc="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594</a:t>
            </a:r>
            <a:r>
              <a:rPr lang="en-US" altLang="ko-KR" b="1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mm(4677px)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57A938-AB88-473A-CD75-627CD562DF23}"/>
              </a:ext>
            </a:extLst>
          </p:cNvPr>
          <p:cNvSpPr txBox="1"/>
          <p:nvPr/>
        </p:nvSpPr>
        <p:spPr>
          <a:xfrm rot="16200000">
            <a:off x="48217" y="4054550"/>
            <a:ext cx="1957139" cy="377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1" kern="1200" spc="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841</a:t>
            </a:r>
            <a:r>
              <a:rPr lang="en-US" altLang="ko-KR" b="1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mm(6623px)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5C7E59-6780-C2BF-7DC3-EC4630E1AE07}"/>
              </a:ext>
            </a:extLst>
          </p:cNvPr>
          <p:cNvSpPr txBox="1"/>
          <p:nvPr/>
        </p:nvSpPr>
        <p:spPr>
          <a:xfrm>
            <a:off x="7756174" y="2015116"/>
            <a:ext cx="3533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8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</a:t>
            </a:r>
            <a:r>
              <a:rPr lang="ko-KR" altLang="en-US" sz="18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차 제안서 상에 이미지로 수록</a:t>
            </a:r>
            <a:endParaRPr lang="ko-KR" altLang="en-US" spc="-1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F4B954-9407-3C7C-9E9C-49D735F21ADE}"/>
              </a:ext>
            </a:extLst>
          </p:cNvPr>
          <p:cNvSpPr txBox="1"/>
          <p:nvPr/>
        </p:nvSpPr>
        <p:spPr>
          <a:xfrm>
            <a:off x="5165558" y="999409"/>
            <a:ext cx="6124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출품규격 은 본선 진출을 사전에 </a:t>
            </a:r>
            <a:r>
              <a:rPr lang="ko-KR" altLang="en-US" sz="1200" b="1" kern="1200" spc="-150" dirty="0" err="1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염두하여</a:t>
            </a:r>
            <a:r>
              <a:rPr lang="ko-KR" altLang="en-US" sz="12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규격화 하였으며</a:t>
            </a:r>
            <a:r>
              <a:rPr lang="en-US" altLang="ko-KR" sz="12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</a:p>
          <a:p>
            <a:pPr algn="r"/>
            <a:r>
              <a:rPr lang="ko-KR" altLang="en-US" sz="1200" b="1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공모전 규정에 따라 제출 해주시기 바랍니다</a:t>
            </a:r>
            <a:r>
              <a:rPr lang="en-US" altLang="ko-KR" sz="1200" b="1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spc="-15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3573F7-E4DD-0AE6-499D-8DE47DED5D49}"/>
              </a:ext>
            </a:extLst>
          </p:cNvPr>
          <p:cNvSpPr txBox="1"/>
          <p:nvPr/>
        </p:nvSpPr>
        <p:spPr>
          <a:xfrm>
            <a:off x="5165558" y="6187950"/>
            <a:ext cx="61240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spc="-150" dirty="0">
                <a:solidFill>
                  <a:srgbClr val="FF0000"/>
                </a:solidFill>
              </a:rPr>
              <a:t>시제품 제작 관련하여 본선진출자는 본 협회에서 </a:t>
            </a:r>
            <a:r>
              <a:rPr lang="en-US" altLang="ko-KR" sz="1200" spc="-150" dirty="0">
                <a:solidFill>
                  <a:srgbClr val="FF0000"/>
                </a:solidFill>
              </a:rPr>
              <a:t>Mock-Up</a:t>
            </a:r>
            <a:r>
              <a:rPr lang="ko-KR" altLang="en-US" sz="1200" spc="-150" dirty="0">
                <a:solidFill>
                  <a:srgbClr val="FF0000"/>
                </a:solidFill>
              </a:rPr>
              <a:t>제작을 지원합니다</a:t>
            </a:r>
            <a:r>
              <a:rPr lang="en-US" altLang="ko-KR" sz="1200" spc="-150" dirty="0">
                <a:solidFill>
                  <a:srgbClr val="FF0000"/>
                </a:solidFill>
              </a:rPr>
              <a:t>. </a:t>
            </a:r>
            <a:r>
              <a:rPr lang="ko-KR" altLang="en-US" sz="1200" spc="-150" dirty="0">
                <a:solidFill>
                  <a:srgbClr val="FF0000"/>
                </a:solidFill>
              </a:rPr>
              <a:t>별도 안내예정</a:t>
            </a:r>
          </a:p>
        </p:txBody>
      </p:sp>
    </p:spTree>
    <p:extLst>
      <p:ext uri="{BB962C8B-B14F-4D97-AF65-F5344CB8AC3E}">
        <p14:creationId xmlns:p14="http://schemas.microsoft.com/office/powerpoint/2010/main" val="116143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10C913-5256-70EB-05C6-B3A0E6331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462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출품규격 </a:t>
            </a:r>
            <a:r>
              <a:rPr lang="en-US" altLang="ko-KR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(</a:t>
            </a:r>
            <a:r>
              <a:rPr lang="ko-KR" altLang="en-US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영상</a:t>
            </a:r>
            <a:r>
              <a:rPr lang="en-US" altLang="ko-KR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)</a:t>
            </a:r>
            <a:endParaRPr lang="ko-KR" altLang="en-US" b="1" spc="-3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5C7E59-6780-C2BF-7DC3-EC4630E1AE07}"/>
              </a:ext>
            </a:extLst>
          </p:cNvPr>
          <p:cNvSpPr txBox="1"/>
          <p:nvPr/>
        </p:nvSpPr>
        <p:spPr>
          <a:xfrm>
            <a:off x="7756174" y="2015116"/>
            <a:ext cx="3533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8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1</a:t>
            </a:r>
            <a:r>
              <a:rPr lang="ko-KR" altLang="en-US" sz="18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차 제안서 상에 이미지로 수록</a:t>
            </a:r>
            <a:endParaRPr lang="ko-KR" altLang="en-US" spc="-1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F4B954-9407-3C7C-9E9C-49D735F21ADE}"/>
              </a:ext>
            </a:extLst>
          </p:cNvPr>
          <p:cNvSpPr txBox="1"/>
          <p:nvPr/>
        </p:nvSpPr>
        <p:spPr>
          <a:xfrm>
            <a:off x="5165558" y="999409"/>
            <a:ext cx="61240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12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출품규격 은 본선 진출을 사전에 </a:t>
            </a:r>
            <a:r>
              <a:rPr lang="ko-KR" altLang="en-US" sz="1200" b="1" kern="1200" spc="-150" dirty="0" err="1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염두하여</a:t>
            </a:r>
            <a:r>
              <a:rPr lang="ko-KR" altLang="en-US" sz="12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 규격화 하였으며</a:t>
            </a:r>
            <a:r>
              <a:rPr lang="en-US" altLang="ko-KR" sz="1200" b="1" kern="1200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t>, </a:t>
            </a:r>
          </a:p>
          <a:p>
            <a:pPr algn="r"/>
            <a:r>
              <a:rPr lang="ko-KR" altLang="en-US" sz="1200" b="1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공모전 규정에 따라 제출 해주시기 바랍니다</a:t>
            </a:r>
            <a:r>
              <a:rPr lang="en-US" altLang="ko-KR" sz="1200" b="1" spc="-15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200" spc="-150" dirty="0">
              <a:solidFill>
                <a:srgbClr val="FF0000"/>
              </a:solidFill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C19D2008-992F-2D1E-927E-9EDD60465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436397"/>
              </p:ext>
            </p:extLst>
          </p:nvPr>
        </p:nvGraphicFramePr>
        <p:xfrm>
          <a:off x="998529" y="2500407"/>
          <a:ext cx="10194942" cy="3659486"/>
        </p:xfrm>
        <a:graphic>
          <a:graphicData uri="http://schemas.openxmlformats.org/drawingml/2006/table">
            <a:tbl>
              <a:tblPr/>
              <a:tblGrid>
                <a:gridCol w="954933">
                  <a:extLst>
                    <a:ext uri="{9D8B030D-6E8A-4147-A177-3AD203B41FA5}">
                      <a16:colId xmlns:a16="http://schemas.microsoft.com/office/drawing/2014/main" val="4265607215"/>
                    </a:ext>
                  </a:extLst>
                </a:gridCol>
                <a:gridCol w="6467685">
                  <a:extLst>
                    <a:ext uri="{9D8B030D-6E8A-4147-A177-3AD203B41FA5}">
                      <a16:colId xmlns:a16="http://schemas.microsoft.com/office/drawing/2014/main" val="2745755167"/>
                    </a:ext>
                  </a:extLst>
                </a:gridCol>
                <a:gridCol w="2772324">
                  <a:extLst>
                    <a:ext uri="{9D8B030D-6E8A-4147-A177-3AD203B41FA5}">
                      <a16:colId xmlns:a16="http://schemas.microsoft.com/office/drawing/2014/main" val="2600237187"/>
                    </a:ext>
                  </a:extLst>
                </a:gridCol>
              </a:tblGrid>
              <a:tr h="5416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분야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공모형식 및 규격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비고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995475"/>
                  </a:ext>
                </a:extLst>
              </a:tr>
              <a:tr h="311784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일반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영상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작품분량 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5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분 내외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최소 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3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분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kern="1200" spc="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파일형태 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mp4(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권장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altLang="ko-KR" sz="1600" kern="1200" spc="0" dirty="0" err="1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avi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ko-KR" sz="1600" kern="1200" spc="0" dirty="0" err="1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wmv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등 고화질 동영상</a:t>
                      </a:r>
                    </a:p>
                    <a:p>
                      <a:pPr marL="0" marR="0" indent="0" algn="just" fontAlgn="base" latinLnBrk="1">
                        <a:lnSpc>
                          <a:spcPct val="1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해상도 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: 1080p(1920*1080px)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이상 권장</a:t>
                      </a: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APP, PC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등을 통한 후반작업 가능</a:t>
                      </a:r>
                    </a:p>
                    <a:p>
                      <a:pPr marL="0" marR="0" indent="0" algn="just" fontAlgn="base" latinLnBrk="1">
                        <a:lnSpc>
                          <a:spcPct val="1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 (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플래시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모션그래픽 등</a:t>
                      </a: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ko-KR" altLang="en-US" sz="1600" kern="1200" spc="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90000"/>
                        </a:lnSpc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영상 장비 제한 없음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1200" spc="0" dirty="0">
                          <a:ln>
                            <a:solidFill>
                              <a:schemeClr val="accent1">
                                <a:alpha val="1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웹하드 업로드</a:t>
                      </a:r>
                      <a:endParaRPr lang="en-US" altLang="ko-KR" sz="1600" kern="1200" spc="0" dirty="0">
                        <a:ln>
                          <a:solidFill>
                            <a:schemeClr val="accent1">
                              <a:alpha val="1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26408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7DE13BA2-1611-158A-3817-42EE38CA6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27400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981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오른쪽 대괄호 19">
            <a:extLst>
              <a:ext uri="{FF2B5EF4-FFF2-40B4-BE49-F238E27FC236}">
                <a16:creationId xmlns:a16="http://schemas.microsoft.com/office/drawing/2014/main" id="{2B294423-D54F-5DCD-08AA-D561209FDBCA}"/>
              </a:ext>
            </a:extLst>
          </p:cNvPr>
          <p:cNvSpPr/>
          <p:nvPr/>
        </p:nvSpPr>
        <p:spPr>
          <a:xfrm rot="5400000" flipV="1">
            <a:off x="5960930" y="648007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21" name="오른쪽 대괄호 20">
            <a:extLst>
              <a:ext uri="{FF2B5EF4-FFF2-40B4-BE49-F238E27FC236}">
                <a16:creationId xmlns:a16="http://schemas.microsoft.com/office/drawing/2014/main" id="{EB1D0B32-7D42-7C82-F4BA-C033B349DA88}"/>
              </a:ext>
            </a:extLst>
          </p:cNvPr>
          <p:cNvSpPr/>
          <p:nvPr/>
        </p:nvSpPr>
        <p:spPr>
          <a:xfrm rot="16200000">
            <a:off x="5960930" y="-4821175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506773-CCD0-8A99-024F-C9DEB117D75F}"/>
              </a:ext>
            </a:extLst>
          </p:cNvPr>
          <p:cNvSpPr txBox="1"/>
          <p:nvPr/>
        </p:nvSpPr>
        <p:spPr>
          <a:xfrm>
            <a:off x="4182001" y="2632201"/>
            <a:ext cx="3828021" cy="959681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pPr algn="ctr"/>
            <a:r>
              <a:rPr lang="ko-KR" altLang="en-US" sz="6000" b="1" spc="-3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DD0F8E-084D-7916-9F1D-D354EE07BAF1}"/>
              </a:ext>
            </a:extLst>
          </p:cNvPr>
          <p:cNvSpPr txBox="1"/>
          <p:nvPr/>
        </p:nvSpPr>
        <p:spPr>
          <a:xfrm>
            <a:off x="5250395" y="3552867"/>
            <a:ext cx="1691218" cy="31335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pPr algn="ctr"/>
            <a:r>
              <a:rPr lang="ko-KR" altLang="en-US" spc="-200" dirty="0" err="1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서브명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삭제가능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7CDCF9E-6EF2-2B2B-EA3D-1737FE033E56}"/>
              </a:ext>
            </a:extLst>
          </p:cNvPr>
          <p:cNvSpPr txBox="1"/>
          <p:nvPr/>
        </p:nvSpPr>
        <p:spPr>
          <a:xfrm>
            <a:off x="5163840" y="5697688"/>
            <a:ext cx="1864343" cy="282573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pPr algn="ctr"/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발표자 </a:t>
            </a:r>
            <a:r>
              <a:rPr lang="ko-KR" altLang="en-US" sz="1600" spc="-200" dirty="0" err="1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팀명</a:t>
            </a:r>
            <a:r>
              <a:rPr lang="ko-KR" altLang="en-US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또는 개인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2ECB665D-0559-D10D-6374-81A309396436}"/>
              </a:ext>
            </a:extLst>
          </p:cNvPr>
          <p:cNvSpPr/>
          <p:nvPr/>
        </p:nvSpPr>
        <p:spPr>
          <a:xfrm>
            <a:off x="543975" y="3111689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D8D83D18-3A89-F724-9758-B916B044196F}"/>
              </a:ext>
            </a:extLst>
          </p:cNvPr>
          <p:cNvSpPr/>
          <p:nvPr/>
        </p:nvSpPr>
        <p:spPr>
          <a:xfrm>
            <a:off x="543975" y="3316918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EB05316-2292-686A-73AC-79764B48A895}"/>
              </a:ext>
            </a:extLst>
          </p:cNvPr>
          <p:cNvSpPr/>
          <p:nvPr/>
        </p:nvSpPr>
        <p:spPr>
          <a:xfrm>
            <a:off x="543975" y="3525115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BE87CE95-DDF4-775B-004F-BFCCEE2830A7}"/>
              </a:ext>
            </a:extLst>
          </p:cNvPr>
          <p:cNvSpPr/>
          <p:nvPr/>
        </p:nvSpPr>
        <p:spPr>
          <a:xfrm>
            <a:off x="11569647" y="3111689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8F020A5-E5AB-BF29-C198-5753D34722D8}"/>
              </a:ext>
            </a:extLst>
          </p:cNvPr>
          <p:cNvSpPr/>
          <p:nvPr/>
        </p:nvSpPr>
        <p:spPr>
          <a:xfrm>
            <a:off x="11569647" y="3316918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CDD98041-BEFF-00FF-F3A5-7156F673B2F6}"/>
              </a:ext>
            </a:extLst>
          </p:cNvPr>
          <p:cNvSpPr/>
          <p:nvPr/>
        </p:nvSpPr>
        <p:spPr>
          <a:xfrm>
            <a:off x="11569647" y="3525115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128426-0197-65A4-28AD-536FC7AB1D4D}"/>
              </a:ext>
            </a:extLst>
          </p:cNvPr>
          <p:cNvSpPr txBox="1"/>
          <p:nvPr/>
        </p:nvSpPr>
        <p:spPr>
          <a:xfrm>
            <a:off x="4054858" y="2341915"/>
            <a:ext cx="4082322" cy="282573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pPr algn="ctr"/>
            <a:r>
              <a:rPr lang="en-US" altLang="ko-KR" sz="1600" spc="-200" dirty="0" smtClean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2026 </a:t>
            </a:r>
            <a:r>
              <a:rPr lang="en-US" altLang="ko-KR" sz="16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K-DESIGN CONCERT AWARDS </a:t>
            </a:r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제안서</a:t>
            </a:r>
          </a:p>
        </p:txBody>
      </p:sp>
    </p:spTree>
    <p:extLst>
      <p:ext uri="{BB962C8B-B14F-4D97-AF65-F5344CB8AC3E}">
        <p14:creationId xmlns:p14="http://schemas.microsoft.com/office/powerpoint/2010/main" val="2398541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오른쪽 대괄호 19">
            <a:extLst>
              <a:ext uri="{FF2B5EF4-FFF2-40B4-BE49-F238E27FC236}">
                <a16:creationId xmlns:a16="http://schemas.microsoft.com/office/drawing/2014/main" id="{2B294423-D54F-5DCD-08AA-D561209FDBCA}"/>
              </a:ext>
            </a:extLst>
          </p:cNvPr>
          <p:cNvSpPr/>
          <p:nvPr/>
        </p:nvSpPr>
        <p:spPr>
          <a:xfrm rot="5400000" flipV="1">
            <a:off x="5960930" y="648007"/>
            <a:ext cx="270139" cy="11031167"/>
          </a:xfrm>
          <a:prstGeom prst="rightBracket">
            <a:avLst>
              <a:gd name="adj" fmla="val 0"/>
            </a:avLst>
          </a:prstGeom>
          <a:ln w="19050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21" name="오른쪽 대괄호 20">
            <a:extLst>
              <a:ext uri="{FF2B5EF4-FFF2-40B4-BE49-F238E27FC236}">
                <a16:creationId xmlns:a16="http://schemas.microsoft.com/office/drawing/2014/main" id="{EB1D0B32-7D42-7C82-F4BA-C033B349DA88}"/>
              </a:ext>
            </a:extLst>
          </p:cNvPr>
          <p:cNvSpPr/>
          <p:nvPr/>
        </p:nvSpPr>
        <p:spPr>
          <a:xfrm rot="16200000">
            <a:off x="5960930" y="-4821175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2ECB665D-0559-D10D-6374-81A309396436}"/>
              </a:ext>
            </a:extLst>
          </p:cNvPr>
          <p:cNvSpPr/>
          <p:nvPr/>
        </p:nvSpPr>
        <p:spPr>
          <a:xfrm>
            <a:off x="543975" y="3111689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D8D83D18-3A89-F724-9758-B916B044196F}"/>
              </a:ext>
            </a:extLst>
          </p:cNvPr>
          <p:cNvSpPr/>
          <p:nvPr/>
        </p:nvSpPr>
        <p:spPr>
          <a:xfrm>
            <a:off x="543975" y="3316918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BEB05316-2292-686A-73AC-79764B48A895}"/>
              </a:ext>
            </a:extLst>
          </p:cNvPr>
          <p:cNvSpPr/>
          <p:nvPr/>
        </p:nvSpPr>
        <p:spPr>
          <a:xfrm>
            <a:off x="543975" y="3525115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BE87CE95-DDF4-775B-004F-BFCCEE2830A7}"/>
              </a:ext>
            </a:extLst>
          </p:cNvPr>
          <p:cNvSpPr/>
          <p:nvPr/>
        </p:nvSpPr>
        <p:spPr>
          <a:xfrm>
            <a:off x="11569647" y="3111689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8F020A5-E5AB-BF29-C198-5753D34722D8}"/>
              </a:ext>
            </a:extLst>
          </p:cNvPr>
          <p:cNvSpPr/>
          <p:nvPr/>
        </p:nvSpPr>
        <p:spPr>
          <a:xfrm>
            <a:off x="11569647" y="3316918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CDD98041-BEFF-00FF-F3A5-7156F673B2F6}"/>
              </a:ext>
            </a:extLst>
          </p:cNvPr>
          <p:cNvSpPr/>
          <p:nvPr/>
        </p:nvSpPr>
        <p:spPr>
          <a:xfrm>
            <a:off x="11569647" y="3525115"/>
            <a:ext cx="78378" cy="7837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85DAB3-2546-A1C4-FE86-D44299EF6011}"/>
              </a:ext>
            </a:extLst>
          </p:cNvPr>
          <p:cNvSpPr txBox="1"/>
          <p:nvPr/>
        </p:nvSpPr>
        <p:spPr>
          <a:xfrm>
            <a:off x="535414" y="1154904"/>
            <a:ext cx="2007010" cy="959681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>
            <a:defPPr>
              <a:defRPr lang="ko-KR"/>
            </a:defPPr>
            <a:lvl1pPr algn="ctr">
              <a:defRPr sz="5200" spc="-30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rgbClr val="2A2A2A"/>
                </a:solidFill>
                <a:latin typeface="Noto Sans KR Black" panose="020B0A00000000000000" pitchFamily="34" charset="-127"/>
                <a:ea typeface="Noto Sans KR Black" panose="020B0A00000000000000" pitchFamily="34" charset="-127"/>
              </a:defRPr>
            </a:lvl1pPr>
          </a:lstStyle>
          <a:p>
            <a:pPr algn="l"/>
            <a:r>
              <a:rPr lang="en-US" altLang="ko-KR" sz="6000" b="1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Index</a:t>
            </a:r>
            <a:endParaRPr lang="ko-KR" altLang="en-US" sz="6000" b="1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3A1C25-DEE6-3702-D6F5-2F52DDF9CC46}"/>
              </a:ext>
            </a:extLst>
          </p:cNvPr>
          <p:cNvSpPr txBox="1"/>
          <p:nvPr/>
        </p:nvSpPr>
        <p:spPr>
          <a:xfrm>
            <a:off x="573095" y="1021602"/>
            <a:ext cx="416831" cy="251795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2284853-15F3-C993-3BBD-9B6769646C5F}"/>
              </a:ext>
            </a:extLst>
          </p:cNvPr>
          <p:cNvGrpSpPr/>
          <p:nvPr/>
        </p:nvGrpSpPr>
        <p:grpSpPr>
          <a:xfrm>
            <a:off x="2651714" y="2751892"/>
            <a:ext cx="821381" cy="677108"/>
            <a:chOff x="1806871" y="2766203"/>
            <a:chExt cx="821381" cy="677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479B94-BBCD-AF6D-52F8-74ADADDEE050}"/>
                </a:ext>
              </a:extLst>
            </p:cNvPr>
            <p:cNvSpPr txBox="1"/>
            <p:nvPr/>
          </p:nvSpPr>
          <p:spPr>
            <a:xfrm>
              <a:off x="1806871" y="2766203"/>
              <a:ext cx="602729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4400" b="1" spc="-200" dirty="0">
                  <a:ln>
                    <a:solidFill>
                      <a:schemeClr val="accent1">
                        <a:alpha val="1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01</a:t>
              </a:r>
              <a:endParaRPr lang="ko-KR" altLang="en-US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BAFE737-D694-50E3-65C7-AD1297582780}"/>
                </a:ext>
              </a:extLst>
            </p:cNvPr>
            <p:cNvSpPr/>
            <p:nvPr/>
          </p:nvSpPr>
          <p:spPr>
            <a:xfrm rot="19149236">
              <a:off x="2033267" y="3234238"/>
              <a:ext cx="594985" cy="1977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Noto Sans KR Regular" panose="020B0500000000000000" pitchFamily="34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F8EFBD-100E-B438-FEB6-573BC91ABB32}"/>
                </a:ext>
              </a:extLst>
            </p:cNvPr>
            <p:cNvCxnSpPr>
              <a:cxnSpLocks/>
            </p:cNvCxnSpPr>
            <p:nvPr/>
          </p:nvCxnSpPr>
          <p:spPr>
            <a:xfrm rot="19149236">
              <a:off x="1954254" y="3260689"/>
              <a:ext cx="625475" cy="0"/>
            </a:xfrm>
            <a:prstGeom prst="line">
              <a:avLst/>
            </a:prstGeom>
            <a:ln>
              <a:solidFill>
                <a:srgbClr val="2A2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0F5A8FB-1A22-BA72-DE30-90BD202E07C4}"/>
              </a:ext>
            </a:extLst>
          </p:cNvPr>
          <p:cNvGrpSpPr/>
          <p:nvPr/>
        </p:nvGrpSpPr>
        <p:grpSpPr>
          <a:xfrm>
            <a:off x="4480569" y="2751892"/>
            <a:ext cx="852323" cy="677108"/>
            <a:chOff x="1775929" y="2766203"/>
            <a:chExt cx="852323" cy="6771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6CC3E1C-4BB2-E104-426A-2C4AD83624CA}"/>
                </a:ext>
              </a:extLst>
            </p:cNvPr>
            <p:cNvSpPr txBox="1"/>
            <p:nvPr/>
          </p:nvSpPr>
          <p:spPr>
            <a:xfrm>
              <a:off x="1775929" y="2766203"/>
              <a:ext cx="602729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4400" b="1" spc="-200" dirty="0">
                  <a:ln>
                    <a:solidFill>
                      <a:schemeClr val="accent1">
                        <a:alpha val="1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02</a:t>
              </a:r>
              <a:endParaRPr lang="ko-KR" altLang="en-US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DB17813-5185-5D51-CCFE-09031DAB75A1}"/>
                </a:ext>
              </a:extLst>
            </p:cNvPr>
            <p:cNvSpPr/>
            <p:nvPr/>
          </p:nvSpPr>
          <p:spPr>
            <a:xfrm rot="19149236">
              <a:off x="2033267" y="3234238"/>
              <a:ext cx="594985" cy="1977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Noto Sans KR Regular" panose="020B0500000000000000" pitchFamily="34" charset="-127"/>
              </a:endParaRP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5A8C6D9E-BDEE-0C99-02D6-F41022FD89A2}"/>
                </a:ext>
              </a:extLst>
            </p:cNvPr>
            <p:cNvCxnSpPr>
              <a:cxnSpLocks/>
            </p:cNvCxnSpPr>
            <p:nvPr/>
          </p:nvCxnSpPr>
          <p:spPr>
            <a:xfrm rot="19149236">
              <a:off x="1954254" y="3260689"/>
              <a:ext cx="625475" cy="0"/>
            </a:xfrm>
            <a:prstGeom prst="line">
              <a:avLst/>
            </a:prstGeom>
            <a:ln>
              <a:solidFill>
                <a:srgbClr val="2A2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3E7E45F-2CD8-9DB1-EF9F-93D6C162A2A4}"/>
              </a:ext>
            </a:extLst>
          </p:cNvPr>
          <p:cNvGrpSpPr/>
          <p:nvPr/>
        </p:nvGrpSpPr>
        <p:grpSpPr>
          <a:xfrm>
            <a:off x="6514919" y="2751892"/>
            <a:ext cx="807998" cy="677108"/>
            <a:chOff x="1820254" y="2766203"/>
            <a:chExt cx="807998" cy="67710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08F9357-1C0F-A761-4229-B7522D62616D}"/>
                </a:ext>
              </a:extLst>
            </p:cNvPr>
            <p:cNvSpPr txBox="1"/>
            <p:nvPr/>
          </p:nvSpPr>
          <p:spPr>
            <a:xfrm>
              <a:off x="1820254" y="2766203"/>
              <a:ext cx="602729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4400" b="1" spc="-200" dirty="0">
                  <a:ln>
                    <a:solidFill>
                      <a:schemeClr val="accent1">
                        <a:alpha val="1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03</a:t>
              </a:r>
              <a:endParaRPr lang="ko-KR" altLang="en-US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4A8B13-7FD0-E1A5-5478-E238F4B1B9B5}"/>
                </a:ext>
              </a:extLst>
            </p:cNvPr>
            <p:cNvSpPr/>
            <p:nvPr/>
          </p:nvSpPr>
          <p:spPr>
            <a:xfrm rot="19149236">
              <a:off x="2033267" y="3234238"/>
              <a:ext cx="594985" cy="1977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Noto Sans KR Regular" panose="020B0500000000000000" pitchFamily="34" charset="-127"/>
              </a:endParaRPr>
            </a:p>
          </p:txBody>
        </p: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24D89F4-B437-8C99-5C04-E8FB8F36868E}"/>
                </a:ext>
              </a:extLst>
            </p:cNvPr>
            <p:cNvCxnSpPr>
              <a:cxnSpLocks/>
            </p:cNvCxnSpPr>
            <p:nvPr/>
          </p:nvCxnSpPr>
          <p:spPr>
            <a:xfrm rot="19149236">
              <a:off x="1954254" y="3260689"/>
              <a:ext cx="625475" cy="0"/>
            </a:xfrm>
            <a:prstGeom prst="line">
              <a:avLst/>
            </a:prstGeom>
            <a:ln>
              <a:solidFill>
                <a:srgbClr val="2A2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E302027E-9919-E80F-9D28-77314944A6CE}"/>
              </a:ext>
            </a:extLst>
          </p:cNvPr>
          <p:cNvGrpSpPr/>
          <p:nvPr/>
        </p:nvGrpSpPr>
        <p:grpSpPr>
          <a:xfrm>
            <a:off x="8424359" y="2751892"/>
            <a:ext cx="870349" cy="677108"/>
            <a:chOff x="1757903" y="2766203"/>
            <a:chExt cx="870349" cy="6771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9B0979E-ADD2-0FCF-BCB4-B61B40692834}"/>
                </a:ext>
              </a:extLst>
            </p:cNvPr>
            <p:cNvSpPr txBox="1"/>
            <p:nvPr/>
          </p:nvSpPr>
          <p:spPr>
            <a:xfrm>
              <a:off x="1757903" y="2766203"/>
              <a:ext cx="602729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4400" b="1" spc="-200" dirty="0">
                  <a:ln>
                    <a:solidFill>
                      <a:schemeClr val="accent1">
                        <a:alpha val="1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04</a:t>
              </a:r>
              <a:endParaRPr lang="ko-KR" altLang="en-US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EACE5B5F-D9DA-F938-3727-8690CCB014BD}"/>
                </a:ext>
              </a:extLst>
            </p:cNvPr>
            <p:cNvSpPr/>
            <p:nvPr/>
          </p:nvSpPr>
          <p:spPr>
            <a:xfrm rot="19149236">
              <a:off x="2033267" y="3234238"/>
              <a:ext cx="594985" cy="1977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Noto Sans KR Regular" panose="020B0500000000000000" pitchFamily="34" charset="-127"/>
              </a:endParaRP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F58F8C7A-E3D1-DE65-76AF-2812AF8D681E}"/>
                </a:ext>
              </a:extLst>
            </p:cNvPr>
            <p:cNvCxnSpPr>
              <a:cxnSpLocks/>
            </p:cNvCxnSpPr>
            <p:nvPr/>
          </p:nvCxnSpPr>
          <p:spPr>
            <a:xfrm rot="19149236">
              <a:off x="1941595" y="3260688"/>
              <a:ext cx="625475" cy="0"/>
            </a:xfrm>
            <a:prstGeom prst="line">
              <a:avLst/>
            </a:prstGeom>
            <a:ln>
              <a:solidFill>
                <a:srgbClr val="2A2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E3A8246-888D-EC9C-06B1-D81EF64562A5}"/>
              </a:ext>
            </a:extLst>
          </p:cNvPr>
          <p:cNvSpPr txBox="1"/>
          <p:nvPr/>
        </p:nvSpPr>
        <p:spPr>
          <a:xfrm>
            <a:off x="2621863" y="3778572"/>
            <a:ext cx="827200" cy="282573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문제발굴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01D405-7ADF-EA2E-9CE1-572EF53B86A1}"/>
              </a:ext>
            </a:extLst>
          </p:cNvPr>
          <p:cNvSpPr txBox="1"/>
          <p:nvPr/>
        </p:nvSpPr>
        <p:spPr>
          <a:xfrm>
            <a:off x="2631672" y="4063641"/>
            <a:ext cx="807964" cy="221018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2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현황 및 배경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361DCAA-633D-59E1-79C6-3465F907784C}"/>
              </a:ext>
            </a:extLst>
          </p:cNvPr>
          <p:cNvSpPr txBox="1"/>
          <p:nvPr/>
        </p:nvSpPr>
        <p:spPr>
          <a:xfrm>
            <a:off x="4436921" y="3778572"/>
            <a:ext cx="1232760" cy="282573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문제점 구체화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B0ED4C-9241-98E1-D30E-5FDCF0113D82}"/>
              </a:ext>
            </a:extLst>
          </p:cNvPr>
          <p:cNvSpPr txBox="1"/>
          <p:nvPr/>
        </p:nvSpPr>
        <p:spPr>
          <a:xfrm>
            <a:off x="4446730" y="4063641"/>
            <a:ext cx="779110" cy="221018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2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문제점 도출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5B40E76-7D01-52AD-022C-82C8733B8911}"/>
              </a:ext>
            </a:extLst>
          </p:cNvPr>
          <p:cNvSpPr txBox="1"/>
          <p:nvPr/>
        </p:nvSpPr>
        <p:spPr>
          <a:xfrm>
            <a:off x="6449502" y="3778572"/>
            <a:ext cx="1232760" cy="282573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도출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A4F8FA8-069B-2651-81E4-3E71625E9BC3}"/>
              </a:ext>
            </a:extLst>
          </p:cNvPr>
          <p:cNvSpPr txBox="1"/>
          <p:nvPr/>
        </p:nvSpPr>
        <p:spPr>
          <a:xfrm>
            <a:off x="6459311" y="4063641"/>
            <a:ext cx="1577405" cy="405683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2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문제해결을 위한</a:t>
            </a:r>
            <a:r>
              <a:rPr lang="en-US" altLang="ko-KR" sz="12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구체적인</a:t>
            </a:r>
            <a:endParaRPr lang="en-US" altLang="ko-KR" sz="12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수립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32E48A8-A89F-4640-75F0-F4FAA333A428}"/>
              </a:ext>
            </a:extLst>
          </p:cNvPr>
          <p:cNvSpPr txBox="1"/>
          <p:nvPr/>
        </p:nvSpPr>
        <p:spPr>
          <a:xfrm>
            <a:off x="8382427" y="3778572"/>
            <a:ext cx="1232760" cy="282573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6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수립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D0873F9-7568-10C4-CC63-824D0C708A1D}"/>
              </a:ext>
            </a:extLst>
          </p:cNvPr>
          <p:cNvSpPr txBox="1"/>
          <p:nvPr/>
        </p:nvSpPr>
        <p:spPr>
          <a:xfrm>
            <a:off x="8392236" y="4063641"/>
            <a:ext cx="936204" cy="405683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z="12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결과물에 따른 </a:t>
            </a:r>
            <a:endParaRPr lang="en-US" altLang="ko-KR" sz="12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향 후 기대효과</a:t>
            </a:r>
          </a:p>
        </p:txBody>
      </p:sp>
    </p:spTree>
    <p:extLst>
      <p:ext uri="{BB962C8B-B14F-4D97-AF65-F5344CB8AC3E}">
        <p14:creationId xmlns:p14="http://schemas.microsoft.com/office/powerpoint/2010/main" val="528133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C042C7A-7025-B170-EDE6-47B029BB9CF4}"/>
              </a:ext>
            </a:extLst>
          </p:cNvPr>
          <p:cNvSpPr txBox="1"/>
          <p:nvPr/>
        </p:nvSpPr>
        <p:spPr>
          <a:xfrm>
            <a:off x="727148" y="750873"/>
            <a:ext cx="711784" cy="71346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en-US" altLang="ko-KR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  <a:endParaRPr lang="ko-KR" altLang="en-US" sz="44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708B6-4AA2-A3E2-FFB3-9F30B54AB00B}"/>
              </a:ext>
            </a:extLst>
          </p:cNvPr>
          <p:cNvSpPr txBox="1"/>
          <p:nvPr/>
        </p:nvSpPr>
        <p:spPr>
          <a:xfrm>
            <a:off x="1438932" y="1043048"/>
            <a:ext cx="929792" cy="31335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문제발굴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EE2B34-573D-8101-57CE-D5970E57F2F3}"/>
              </a:ext>
            </a:extLst>
          </p:cNvPr>
          <p:cNvSpPr txBox="1"/>
          <p:nvPr/>
        </p:nvSpPr>
        <p:spPr>
          <a:xfrm>
            <a:off x="727148" y="1683277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현황 분석 및 제안 배경 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문제의 이해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내용 개체 틀 2">
            <a:extLst>
              <a:ext uri="{FF2B5EF4-FFF2-40B4-BE49-F238E27FC236}">
                <a16:creationId xmlns:a16="http://schemas.microsoft.com/office/drawing/2014/main" id="{A335BD28-BD28-1359-2643-BBAC2579A2A6}"/>
              </a:ext>
            </a:extLst>
          </p:cNvPr>
          <p:cNvSpPr txBox="1">
            <a:spLocks/>
          </p:cNvSpPr>
          <p:nvPr/>
        </p:nvSpPr>
        <p:spPr>
          <a:xfrm>
            <a:off x="5321147" y="1013211"/>
            <a:ext cx="6290436" cy="3133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None/>
              <a:tabLst>
                <a:tab pos="269875" algn="l"/>
              </a:tabLst>
            </a:pP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제안된 아이디어 관련 사회적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경제적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기술적  환경에 대해 작성해주세요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오른쪽 대괄호 49">
            <a:extLst>
              <a:ext uri="{FF2B5EF4-FFF2-40B4-BE49-F238E27FC236}">
                <a16:creationId xmlns:a16="http://schemas.microsoft.com/office/drawing/2014/main" id="{7D3D3A38-CEC6-9285-3B44-A415991CF78B}"/>
              </a:ext>
            </a:extLst>
          </p:cNvPr>
          <p:cNvSpPr/>
          <p:nvPr/>
        </p:nvSpPr>
        <p:spPr>
          <a:xfrm rot="5400000" flipV="1">
            <a:off x="5960930" y="648007"/>
            <a:ext cx="270139" cy="11031167"/>
          </a:xfrm>
          <a:prstGeom prst="rightBracket">
            <a:avLst>
              <a:gd name="adj" fmla="val 0"/>
            </a:avLst>
          </a:prstGeom>
          <a:ln w="19050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51" name="오른쪽 대괄호 50">
            <a:extLst>
              <a:ext uri="{FF2B5EF4-FFF2-40B4-BE49-F238E27FC236}">
                <a16:creationId xmlns:a16="http://schemas.microsoft.com/office/drawing/2014/main" id="{A8224901-AB03-596E-721F-0727711E78EA}"/>
              </a:ext>
            </a:extLst>
          </p:cNvPr>
          <p:cNvSpPr/>
          <p:nvPr/>
        </p:nvSpPr>
        <p:spPr>
          <a:xfrm rot="16200000">
            <a:off x="5960930" y="-4821175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481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C042C7A-7025-B170-EDE6-47B029BB9CF4}"/>
              </a:ext>
            </a:extLst>
          </p:cNvPr>
          <p:cNvSpPr txBox="1"/>
          <p:nvPr/>
        </p:nvSpPr>
        <p:spPr>
          <a:xfrm>
            <a:off x="727148" y="750873"/>
            <a:ext cx="711784" cy="71346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en-US" altLang="ko-KR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  <a:endParaRPr lang="ko-KR" altLang="en-US" sz="44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708B6-4AA2-A3E2-FFB3-9F30B54AB00B}"/>
              </a:ext>
            </a:extLst>
          </p:cNvPr>
          <p:cNvSpPr txBox="1"/>
          <p:nvPr/>
        </p:nvSpPr>
        <p:spPr>
          <a:xfrm>
            <a:off x="1438932" y="1043048"/>
            <a:ext cx="929792" cy="31335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문제발굴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EE2B34-573D-8101-57CE-D5970E57F2F3}"/>
              </a:ext>
            </a:extLst>
          </p:cNvPr>
          <p:cNvSpPr txBox="1"/>
          <p:nvPr/>
        </p:nvSpPr>
        <p:spPr>
          <a:xfrm>
            <a:off x="727148" y="1683277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제안의 필요성</a:t>
            </a:r>
          </a:p>
        </p:txBody>
      </p:sp>
      <p:sp>
        <p:nvSpPr>
          <p:cNvPr id="2" name="오른쪽 대괄호 1">
            <a:extLst>
              <a:ext uri="{FF2B5EF4-FFF2-40B4-BE49-F238E27FC236}">
                <a16:creationId xmlns:a16="http://schemas.microsoft.com/office/drawing/2014/main" id="{95A810A8-E6CD-C3D3-6C09-1D30D1A3E56C}"/>
              </a:ext>
            </a:extLst>
          </p:cNvPr>
          <p:cNvSpPr/>
          <p:nvPr/>
        </p:nvSpPr>
        <p:spPr>
          <a:xfrm rot="5400000" flipV="1">
            <a:off x="5960930" y="648007"/>
            <a:ext cx="270139" cy="11031167"/>
          </a:xfrm>
          <a:prstGeom prst="rightBracket">
            <a:avLst>
              <a:gd name="adj" fmla="val 0"/>
            </a:avLst>
          </a:prstGeom>
          <a:ln w="19050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3" name="오른쪽 대괄호 2">
            <a:extLst>
              <a:ext uri="{FF2B5EF4-FFF2-40B4-BE49-F238E27FC236}">
                <a16:creationId xmlns:a16="http://schemas.microsoft.com/office/drawing/2014/main" id="{084BB9DC-E922-02A6-7889-8F6F58369160}"/>
              </a:ext>
            </a:extLst>
          </p:cNvPr>
          <p:cNvSpPr/>
          <p:nvPr/>
        </p:nvSpPr>
        <p:spPr>
          <a:xfrm rot="16200000">
            <a:off x="5960930" y="-4821175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E171135A-AEC2-5B36-0532-358877FD9224}"/>
              </a:ext>
            </a:extLst>
          </p:cNvPr>
          <p:cNvSpPr txBox="1">
            <a:spLocks/>
          </p:cNvSpPr>
          <p:nvPr/>
        </p:nvSpPr>
        <p:spPr>
          <a:xfrm>
            <a:off x="5321147" y="1013211"/>
            <a:ext cx="6290436" cy="3133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None/>
              <a:tabLst>
                <a:tab pos="269875" algn="l"/>
              </a:tabLst>
            </a:pP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공모전에 제안한 아이디어의 필요성을  작성해주세요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0337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C042C7A-7025-B170-EDE6-47B029BB9CF4}"/>
              </a:ext>
            </a:extLst>
          </p:cNvPr>
          <p:cNvSpPr txBox="1"/>
          <p:nvPr/>
        </p:nvSpPr>
        <p:spPr>
          <a:xfrm>
            <a:off x="727148" y="750873"/>
            <a:ext cx="711784" cy="71346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en-US" altLang="ko-KR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</a:t>
            </a:r>
            <a:endParaRPr lang="ko-KR" altLang="en-US" sz="44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708B6-4AA2-A3E2-FFB3-9F30B54AB00B}"/>
              </a:ext>
            </a:extLst>
          </p:cNvPr>
          <p:cNvSpPr txBox="1"/>
          <p:nvPr/>
        </p:nvSpPr>
        <p:spPr>
          <a:xfrm>
            <a:off x="1438932" y="1043048"/>
            <a:ext cx="1396267" cy="31335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문제점 구체화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EE2B34-573D-8101-57CE-D5970E57F2F3}"/>
              </a:ext>
            </a:extLst>
          </p:cNvPr>
          <p:cNvSpPr txBox="1"/>
          <p:nvPr/>
        </p:nvSpPr>
        <p:spPr>
          <a:xfrm>
            <a:off x="727148" y="1683277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문제점 도출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1BED74AF-3228-A82F-5899-5673F19E56A1}"/>
              </a:ext>
            </a:extLst>
          </p:cNvPr>
          <p:cNvSpPr txBox="1">
            <a:spLocks/>
          </p:cNvSpPr>
          <p:nvPr/>
        </p:nvSpPr>
        <p:spPr>
          <a:xfrm>
            <a:off x="5321147" y="1013211"/>
            <a:ext cx="6290436" cy="377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None/>
              <a:tabLst>
                <a:tab pos="269875" algn="l"/>
              </a:tabLst>
            </a:pP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현황분석 및 문제점 발굴을 통해 도출된 해결해야 될 문제점을 작성해주세요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CED873C-07F4-C9BA-5BF6-3452B6E23EB1}"/>
              </a:ext>
            </a:extLst>
          </p:cNvPr>
          <p:cNvSpPr/>
          <p:nvPr/>
        </p:nvSpPr>
        <p:spPr>
          <a:xfrm>
            <a:off x="6246481" y="2760853"/>
            <a:ext cx="2422814" cy="242281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이슈정리</a:t>
            </a: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3CFBB920-ADCF-2C35-502A-8DF5D014E9EB}"/>
              </a:ext>
            </a:extLst>
          </p:cNvPr>
          <p:cNvSpPr/>
          <p:nvPr/>
        </p:nvSpPr>
        <p:spPr>
          <a:xfrm>
            <a:off x="8314060" y="2468415"/>
            <a:ext cx="3007690" cy="300769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2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</a:t>
            </a:r>
            <a:endParaRPr lang="en-US" altLang="ko-KR" sz="24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컨셉 도출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B3959D95-73B5-9221-F183-0DDE208A0D55}"/>
              </a:ext>
            </a:extLst>
          </p:cNvPr>
          <p:cNvCxnSpPr>
            <a:cxnSpLocks/>
          </p:cNvCxnSpPr>
          <p:nvPr/>
        </p:nvCxnSpPr>
        <p:spPr>
          <a:xfrm>
            <a:off x="2207335" y="3947751"/>
            <a:ext cx="3936670" cy="0"/>
          </a:xfrm>
          <a:prstGeom prst="line">
            <a:avLst/>
          </a:prstGeom>
          <a:ln w="9525">
            <a:solidFill>
              <a:srgbClr val="2A2A2A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>
            <a:extLst>
              <a:ext uri="{FF2B5EF4-FFF2-40B4-BE49-F238E27FC236}">
                <a16:creationId xmlns:a16="http://schemas.microsoft.com/office/drawing/2014/main" id="{7C6515A2-EEA6-4B48-9E45-B984A3C946DE}"/>
              </a:ext>
            </a:extLst>
          </p:cNvPr>
          <p:cNvSpPr/>
          <p:nvPr/>
        </p:nvSpPr>
        <p:spPr>
          <a:xfrm>
            <a:off x="870250" y="3153596"/>
            <a:ext cx="1581178" cy="15811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문제점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3A6AC757-DD3E-A181-7D9A-043200B25022}"/>
              </a:ext>
            </a:extLst>
          </p:cNvPr>
          <p:cNvSpPr/>
          <p:nvPr/>
        </p:nvSpPr>
        <p:spPr>
          <a:xfrm>
            <a:off x="2594492" y="3153596"/>
            <a:ext cx="1581178" cy="15811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문제점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A5465522-2CBE-12E5-0E82-7DA512E76FC7}"/>
              </a:ext>
            </a:extLst>
          </p:cNvPr>
          <p:cNvSpPr/>
          <p:nvPr/>
        </p:nvSpPr>
        <p:spPr>
          <a:xfrm>
            <a:off x="4318734" y="3153596"/>
            <a:ext cx="1581178" cy="15811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문제점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오른쪽 대괄호 31">
            <a:extLst>
              <a:ext uri="{FF2B5EF4-FFF2-40B4-BE49-F238E27FC236}">
                <a16:creationId xmlns:a16="http://schemas.microsoft.com/office/drawing/2014/main" id="{E891C82C-1CF3-3FF8-8C3E-9CBC17799C00}"/>
              </a:ext>
            </a:extLst>
          </p:cNvPr>
          <p:cNvSpPr/>
          <p:nvPr/>
        </p:nvSpPr>
        <p:spPr>
          <a:xfrm rot="5400000" flipV="1">
            <a:off x="5960930" y="648007"/>
            <a:ext cx="270139" cy="11031167"/>
          </a:xfrm>
          <a:prstGeom prst="rightBracket">
            <a:avLst>
              <a:gd name="adj" fmla="val 0"/>
            </a:avLst>
          </a:prstGeom>
          <a:ln w="19050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33" name="오른쪽 대괄호 32">
            <a:extLst>
              <a:ext uri="{FF2B5EF4-FFF2-40B4-BE49-F238E27FC236}">
                <a16:creationId xmlns:a16="http://schemas.microsoft.com/office/drawing/2014/main" id="{29BD746D-09ED-89E9-80DB-1A65A101899B}"/>
              </a:ext>
            </a:extLst>
          </p:cNvPr>
          <p:cNvSpPr/>
          <p:nvPr/>
        </p:nvSpPr>
        <p:spPr>
          <a:xfrm rot="16200000">
            <a:off x="5960930" y="-4821175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6232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C042C7A-7025-B170-EDE6-47B029BB9CF4}"/>
              </a:ext>
            </a:extLst>
          </p:cNvPr>
          <p:cNvSpPr txBox="1"/>
          <p:nvPr/>
        </p:nvSpPr>
        <p:spPr>
          <a:xfrm>
            <a:off x="727148" y="750873"/>
            <a:ext cx="711784" cy="71346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en-US" altLang="ko-KR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  <a:endParaRPr lang="ko-KR" altLang="en-US" sz="44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708B6-4AA2-A3E2-FFB3-9F30B54AB00B}"/>
              </a:ext>
            </a:extLst>
          </p:cNvPr>
          <p:cNvSpPr txBox="1"/>
          <p:nvPr/>
        </p:nvSpPr>
        <p:spPr>
          <a:xfrm>
            <a:off x="1438932" y="1043048"/>
            <a:ext cx="1396267" cy="31335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도출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EE2B34-573D-8101-57CE-D5970E57F2F3}"/>
              </a:ext>
            </a:extLst>
          </p:cNvPr>
          <p:cNvSpPr txBox="1"/>
          <p:nvPr/>
        </p:nvSpPr>
        <p:spPr>
          <a:xfrm>
            <a:off x="727148" y="1683277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구체화</a:t>
            </a:r>
          </a:p>
        </p:txBody>
      </p:sp>
      <p:sp>
        <p:nvSpPr>
          <p:cNvPr id="28" name="내용 개체 틀 2">
            <a:extLst>
              <a:ext uri="{FF2B5EF4-FFF2-40B4-BE49-F238E27FC236}">
                <a16:creationId xmlns:a16="http://schemas.microsoft.com/office/drawing/2014/main" id="{DB4BDE59-55C5-7E5E-0B86-FC4647F147EF}"/>
              </a:ext>
            </a:extLst>
          </p:cNvPr>
          <p:cNvSpPr txBox="1">
            <a:spLocks/>
          </p:cNvSpPr>
          <p:nvPr/>
        </p:nvSpPr>
        <p:spPr>
          <a:xfrm>
            <a:off x="5321147" y="1013211"/>
            <a:ext cx="6290436" cy="377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None/>
              <a:tabLst>
                <a:tab pos="269875" algn="l"/>
              </a:tabLst>
            </a:pP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사회문제를 해결하기 위한 아이디어를 작성해주세요</a:t>
            </a:r>
            <a:endParaRPr lang="en-US" altLang="ko-KR" sz="14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7487F57-F4E9-35A3-7FB3-266479FBB037}"/>
              </a:ext>
            </a:extLst>
          </p:cNvPr>
          <p:cNvSpPr/>
          <p:nvPr/>
        </p:nvSpPr>
        <p:spPr>
          <a:xfrm>
            <a:off x="1336428" y="2491849"/>
            <a:ext cx="3051672" cy="2958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40AD5DF-EFA0-EF00-9182-09109F62D7FA}"/>
              </a:ext>
            </a:extLst>
          </p:cNvPr>
          <p:cNvSpPr/>
          <p:nvPr/>
        </p:nvSpPr>
        <p:spPr>
          <a:xfrm>
            <a:off x="4564371" y="2491849"/>
            <a:ext cx="3051672" cy="2958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A196FD6-D718-C262-DEAF-E389357CFFA3}"/>
              </a:ext>
            </a:extLst>
          </p:cNvPr>
          <p:cNvSpPr/>
          <p:nvPr/>
        </p:nvSpPr>
        <p:spPr>
          <a:xfrm>
            <a:off x="7792314" y="2491849"/>
            <a:ext cx="3051672" cy="2958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오른쪽 대괄호 32">
            <a:extLst>
              <a:ext uri="{FF2B5EF4-FFF2-40B4-BE49-F238E27FC236}">
                <a16:creationId xmlns:a16="http://schemas.microsoft.com/office/drawing/2014/main" id="{CB40ACB2-8405-7ABA-5127-39FAB9D8505E}"/>
              </a:ext>
            </a:extLst>
          </p:cNvPr>
          <p:cNvSpPr/>
          <p:nvPr/>
        </p:nvSpPr>
        <p:spPr>
          <a:xfrm rot="5400000" flipV="1">
            <a:off x="5960930" y="648007"/>
            <a:ext cx="270139" cy="11031167"/>
          </a:xfrm>
          <a:prstGeom prst="rightBracket">
            <a:avLst>
              <a:gd name="adj" fmla="val 0"/>
            </a:avLst>
          </a:prstGeom>
          <a:ln w="19050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34" name="오른쪽 대괄호 33">
            <a:extLst>
              <a:ext uri="{FF2B5EF4-FFF2-40B4-BE49-F238E27FC236}">
                <a16:creationId xmlns:a16="http://schemas.microsoft.com/office/drawing/2014/main" id="{74900FDC-B546-36EF-6C01-E271DE52BF2C}"/>
              </a:ext>
            </a:extLst>
          </p:cNvPr>
          <p:cNvSpPr/>
          <p:nvPr/>
        </p:nvSpPr>
        <p:spPr>
          <a:xfrm rot="16200000">
            <a:off x="5960930" y="-4821175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7199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C042C7A-7025-B170-EDE6-47B029BB9CF4}"/>
              </a:ext>
            </a:extLst>
          </p:cNvPr>
          <p:cNvSpPr txBox="1"/>
          <p:nvPr/>
        </p:nvSpPr>
        <p:spPr>
          <a:xfrm>
            <a:off x="727148" y="750873"/>
            <a:ext cx="711784" cy="71346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en-US" altLang="ko-KR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  <a:endParaRPr lang="ko-KR" altLang="en-US" sz="44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708B6-4AA2-A3E2-FFB3-9F30B54AB00B}"/>
              </a:ext>
            </a:extLst>
          </p:cNvPr>
          <p:cNvSpPr txBox="1"/>
          <p:nvPr/>
        </p:nvSpPr>
        <p:spPr>
          <a:xfrm>
            <a:off x="1438932" y="1043048"/>
            <a:ext cx="1396267" cy="31335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도출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EE2B34-573D-8101-57CE-D5970E57F2F3}"/>
              </a:ext>
            </a:extLst>
          </p:cNvPr>
          <p:cNvSpPr txBox="1"/>
          <p:nvPr/>
        </p:nvSpPr>
        <p:spPr>
          <a:xfrm>
            <a:off x="727147" y="1683277"/>
            <a:ext cx="974989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</a:t>
            </a:r>
            <a:r>
              <a:rPr lang="ko-KR" altLang="en-US" spc="-200" dirty="0" err="1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컨셉도출</a:t>
            </a:r>
            <a:endParaRPr lang="en-US" altLang="ko-KR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그래픽 첨부 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자유형식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endParaRPr lang="en-US" altLang="ko-KR" spc="-200" dirty="0">
              <a:ln>
                <a:solidFill>
                  <a:schemeClr val="accent1">
                    <a:alpha val="1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 1)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그래픽 첨부 및 자세한 설명 필수</a:t>
            </a:r>
            <a:endParaRPr lang="en-US" altLang="ko-KR" spc="-200" dirty="0">
              <a:ln>
                <a:solidFill>
                  <a:schemeClr val="accent1">
                    <a:alpha val="1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2)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사진은 아이디어 제안 설명에 필요한 실제 촬영본만 인정 </a:t>
            </a:r>
          </a:p>
          <a:p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감점 요소</a:t>
            </a:r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포털 사이트 다운로드 사진 및 구체화 되지 않은 아이디어스케치 </a:t>
            </a:r>
          </a:p>
          <a:p>
            <a:endParaRPr lang="ko-KR" altLang="en-US" spc="-200" dirty="0">
              <a:ln>
                <a:solidFill>
                  <a:schemeClr val="accent1">
                    <a:alpha val="1000"/>
                  </a:schemeClr>
                </a:solidFill>
              </a:ln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서비스디자인 분야의 경우 방법론 적용내용 구체적으로 작성</a:t>
            </a:r>
          </a:p>
        </p:txBody>
      </p:sp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0D8A9037-5AF2-6F82-3C01-5D1E0F36D63D}"/>
              </a:ext>
            </a:extLst>
          </p:cNvPr>
          <p:cNvSpPr txBox="1">
            <a:spLocks/>
          </p:cNvSpPr>
          <p:nvPr/>
        </p:nvSpPr>
        <p:spPr>
          <a:xfrm>
            <a:off x="5321147" y="1013211"/>
            <a:ext cx="6290436" cy="377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None/>
              <a:tabLst>
                <a:tab pos="269875" algn="l"/>
              </a:tabLst>
            </a:pP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제안된 아이디어에 대한 상세 설명 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, </a:t>
            </a: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그래픽 첨부</a:t>
            </a:r>
            <a:r>
              <a:rPr lang="en-US" altLang="ko-KR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0" indent="0" algn="r">
              <a:lnSpc>
                <a:spcPct val="125000"/>
              </a:lnSpc>
              <a:buNone/>
              <a:tabLst>
                <a:tab pos="269875" algn="l"/>
              </a:tabLst>
            </a:pPr>
            <a:endParaRPr lang="en-US" altLang="ko-KR" sz="14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오른쪽 대괄호 2">
            <a:extLst>
              <a:ext uri="{FF2B5EF4-FFF2-40B4-BE49-F238E27FC236}">
                <a16:creationId xmlns:a16="http://schemas.microsoft.com/office/drawing/2014/main" id="{ECBA5C46-CAFB-5B8D-F01A-D1B292AF09BD}"/>
              </a:ext>
            </a:extLst>
          </p:cNvPr>
          <p:cNvSpPr/>
          <p:nvPr/>
        </p:nvSpPr>
        <p:spPr>
          <a:xfrm rot="5400000" flipV="1">
            <a:off x="5960930" y="648007"/>
            <a:ext cx="270139" cy="11031167"/>
          </a:xfrm>
          <a:prstGeom prst="rightBracket">
            <a:avLst>
              <a:gd name="adj" fmla="val 0"/>
            </a:avLst>
          </a:prstGeom>
          <a:ln w="19050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4" name="오른쪽 대괄호 3">
            <a:extLst>
              <a:ext uri="{FF2B5EF4-FFF2-40B4-BE49-F238E27FC236}">
                <a16:creationId xmlns:a16="http://schemas.microsoft.com/office/drawing/2014/main" id="{345B7923-DE16-1875-9A24-B4E790566F7E}"/>
              </a:ext>
            </a:extLst>
          </p:cNvPr>
          <p:cNvSpPr/>
          <p:nvPr/>
        </p:nvSpPr>
        <p:spPr>
          <a:xfrm rot="16200000">
            <a:off x="5960930" y="-4821175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5393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0C042C7A-7025-B170-EDE6-47B029BB9CF4}"/>
              </a:ext>
            </a:extLst>
          </p:cNvPr>
          <p:cNvSpPr txBox="1"/>
          <p:nvPr/>
        </p:nvSpPr>
        <p:spPr>
          <a:xfrm>
            <a:off x="727148" y="750873"/>
            <a:ext cx="711784" cy="71346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en-US" altLang="ko-KR" sz="44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</a:t>
            </a:r>
            <a:endParaRPr lang="ko-KR" altLang="en-US" sz="44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708B6-4AA2-A3E2-FFB3-9F30B54AB00B}"/>
              </a:ext>
            </a:extLst>
          </p:cNvPr>
          <p:cNvSpPr txBox="1"/>
          <p:nvPr/>
        </p:nvSpPr>
        <p:spPr>
          <a:xfrm>
            <a:off x="1438932" y="1043048"/>
            <a:ext cx="1396267" cy="313350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 수립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EE2B34-573D-8101-57CE-D5970E57F2F3}"/>
              </a:ext>
            </a:extLst>
          </p:cNvPr>
          <p:cNvSpPr txBox="1"/>
          <p:nvPr/>
        </p:nvSpPr>
        <p:spPr>
          <a:xfrm>
            <a:off x="727147" y="1683277"/>
            <a:ext cx="97498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향 후 기대효과</a:t>
            </a:r>
            <a:endParaRPr lang="en-US" altLang="ko-KR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내용 개체 틀 2">
            <a:extLst>
              <a:ext uri="{FF2B5EF4-FFF2-40B4-BE49-F238E27FC236}">
                <a16:creationId xmlns:a16="http://schemas.microsoft.com/office/drawing/2014/main" id="{0D8A9037-5AF2-6F82-3C01-5D1E0F36D63D}"/>
              </a:ext>
            </a:extLst>
          </p:cNvPr>
          <p:cNvSpPr txBox="1">
            <a:spLocks/>
          </p:cNvSpPr>
          <p:nvPr/>
        </p:nvSpPr>
        <p:spPr>
          <a:xfrm>
            <a:off x="5321147" y="1013211"/>
            <a:ext cx="6290436" cy="3776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None/>
              <a:tabLst>
                <a:tab pos="269875" algn="l"/>
              </a:tabLst>
            </a:pPr>
            <a:r>
              <a:rPr lang="ko-KR" altLang="en-US" sz="1400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아이디어 제안을 구체화 할 경우 예상되는 파급효과</a:t>
            </a:r>
            <a:endParaRPr lang="en-US" altLang="ko-KR" sz="1400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477DCEA7-D2D8-4DA0-C55A-7D833273E248}"/>
              </a:ext>
            </a:extLst>
          </p:cNvPr>
          <p:cNvSpPr/>
          <p:nvPr/>
        </p:nvSpPr>
        <p:spPr>
          <a:xfrm>
            <a:off x="2511968" y="2092815"/>
            <a:ext cx="2665960" cy="266596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</a:p>
          <a:p>
            <a:pPr algn="ctr"/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기대효과</a:t>
            </a: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B8D892FA-7F3E-14D2-2CD6-3F5B725DC3CD}"/>
              </a:ext>
            </a:extLst>
          </p:cNvPr>
          <p:cNvSpPr/>
          <p:nvPr/>
        </p:nvSpPr>
        <p:spPr>
          <a:xfrm>
            <a:off x="4742781" y="2092815"/>
            <a:ext cx="2665960" cy="266596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</a:t>
            </a:r>
          </a:p>
          <a:p>
            <a:pPr algn="ctr"/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기대효과</a:t>
            </a: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06880FFB-ECF7-1DE0-2BBC-8DBA7B3B307D}"/>
              </a:ext>
            </a:extLst>
          </p:cNvPr>
          <p:cNvSpPr/>
          <p:nvPr/>
        </p:nvSpPr>
        <p:spPr>
          <a:xfrm>
            <a:off x="6870855" y="2092815"/>
            <a:ext cx="2665960" cy="266596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</a:p>
          <a:p>
            <a:pPr algn="ctr"/>
            <a:r>
              <a:rPr lang="ko-KR" altLang="en-US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기대효과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E3AF0F-0D22-A2BF-4308-471CF72BCA89}"/>
              </a:ext>
            </a:extLst>
          </p:cNvPr>
          <p:cNvSpPr txBox="1"/>
          <p:nvPr/>
        </p:nvSpPr>
        <p:spPr>
          <a:xfrm>
            <a:off x="3318570" y="5064713"/>
            <a:ext cx="5514381" cy="898126"/>
          </a:xfrm>
          <a:prstGeom prst="rect">
            <a:avLst/>
          </a:prstGeom>
          <a:noFill/>
        </p:spPr>
        <p:txBody>
          <a:bodyPr wrap="none" lIns="54000" tIns="18000" rIns="54000" bIns="18000" rtlCol="0">
            <a:spAutoFit/>
          </a:bodyPr>
          <a:lstStyle/>
          <a:p>
            <a:pPr algn="ctr"/>
            <a:r>
              <a:rPr lang="ko-KR" altLang="en-US" sz="28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예상되는 파급효과 등</a:t>
            </a:r>
            <a:endParaRPr lang="en-US" altLang="ko-KR" sz="2800" b="1" spc="-200" dirty="0">
              <a:ln>
                <a:solidFill>
                  <a:schemeClr val="accent1">
                    <a:alpha val="1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800" b="1" spc="-200" dirty="0">
                <a:ln>
                  <a:solidFill>
                    <a:schemeClr val="accent1">
                      <a:alpha val="1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문제해결 방안을 통한 향후 기대효과</a:t>
            </a:r>
          </a:p>
        </p:txBody>
      </p:sp>
      <p:sp>
        <p:nvSpPr>
          <p:cNvPr id="7" name="오른쪽 대괄호 6">
            <a:extLst>
              <a:ext uri="{FF2B5EF4-FFF2-40B4-BE49-F238E27FC236}">
                <a16:creationId xmlns:a16="http://schemas.microsoft.com/office/drawing/2014/main" id="{BD47AE9F-5353-916F-85D6-C8CCB04DAEBE}"/>
              </a:ext>
            </a:extLst>
          </p:cNvPr>
          <p:cNvSpPr/>
          <p:nvPr/>
        </p:nvSpPr>
        <p:spPr>
          <a:xfrm rot="5400000" flipV="1">
            <a:off x="5960930" y="648007"/>
            <a:ext cx="270139" cy="11031167"/>
          </a:xfrm>
          <a:prstGeom prst="rightBracket">
            <a:avLst>
              <a:gd name="adj" fmla="val 0"/>
            </a:avLst>
          </a:prstGeom>
          <a:ln w="19050">
            <a:solidFill>
              <a:srgbClr val="2A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  <p:sp>
        <p:nvSpPr>
          <p:cNvPr id="8" name="오른쪽 대괄호 7">
            <a:extLst>
              <a:ext uri="{FF2B5EF4-FFF2-40B4-BE49-F238E27FC236}">
                <a16:creationId xmlns:a16="http://schemas.microsoft.com/office/drawing/2014/main" id="{22CCBCE9-2749-A266-BA18-C39C3CE56C29}"/>
              </a:ext>
            </a:extLst>
          </p:cNvPr>
          <p:cNvSpPr/>
          <p:nvPr/>
        </p:nvSpPr>
        <p:spPr>
          <a:xfrm rot="16200000">
            <a:off x="5960930" y="-4821175"/>
            <a:ext cx="270139" cy="11031167"/>
          </a:xfrm>
          <a:prstGeom prst="rightBracket">
            <a:avLst>
              <a:gd name="adj" fmla="val 0"/>
            </a:avLst>
          </a:prstGeom>
          <a:ln w="15875">
            <a:solidFill>
              <a:srgbClr val="2A2A2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Noto Sans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1445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670</Words>
  <Application>Microsoft Office PowerPoint</Application>
  <PresentationFormat>와이드스크린</PresentationFormat>
  <Paragraphs>134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Noto Sans KR Regular</vt:lpstr>
      <vt:lpstr>맑은 고딕</vt:lpstr>
      <vt:lpstr>Arial</vt:lpstr>
      <vt:lpstr>Office 테마</vt:lpstr>
      <vt:lpstr>PowerPoint 프레젠테이션</vt:lpstr>
      <vt:lpstr>아이디어 제안서 작성안내</vt:lpstr>
      <vt:lpstr>출품규정</vt:lpstr>
      <vt:lpstr>출품규격 (시각/제품)</vt:lpstr>
      <vt:lpstr>출품규격 (영상)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지원 김</dc:creator>
  <cp:lastModifiedBy>user</cp:lastModifiedBy>
  <cp:revision>6</cp:revision>
  <dcterms:created xsi:type="dcterms:W3CDTF">2023-05-11T09:48:42Z</dcterms:created>
  <dcterms:modified xsi:type="dcterms:W3CDTF">2026-10-02T00:57:13Z</dcterms:modified>
</cp:coreProperties>
</file>